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4.png" ContentType="image/png"/>
  <Override PartName="/ppt/media/image5.jpeg" ContentType="image/jpeg"/>
  <Override PartName="/ppt/media/image3.png" ContentType="image/pn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</p:sldIdLst>
  <p:sldSz cx="7556500" cy="10693400"/>
  <p:notesSz cx="6797675" cy="987425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ru-RU" sz="2000">
                <a:latin typeface="Arial"/>
              </a:rPr>
              <a:t>Для правки формата примечаний щёлкните мышью</a:t>
            </a:r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ru-RU" sz="1400">
                <a:latin typeface="Times New Roman"/>
              </a:rPr>
              <a:t>&lt;заголовок&gt;</a:t>
            </a:r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ru-RU" sz="1400">
                <a:latin typeface="Times New Roman"/>
              </a:rPr>
              <a:t>&lt;дата/время&gt;</a:t>
            </a:r>
            <a:endParaRPr/>
          </a:p>
        </p:txBody>
      </p:sp>
      <p:sp>
        <p:nvSpPr>
          <p:cNvPr id="3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ru-RU" sz="1400">
                <a:latin typeface="Times New Roman"/>
              </a:rPr>
              <a:t>&lt;нижний колонтитул&gt;</a:t>
            </a:r>
            <a:endParaRPr/>
          </a:p>
        </p:txBody>
      </p:sp>
      <p:sp>
        <p:nvSpPr>
          <p:cNvPr id="3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B8F19C80-F625-4C1B-A861-88492ED07E66}" type="slidenum">
              <a:rPr lang="ru-RU" sz="1400">
                <a:latin typeface="Times New Roman"/>
              </a:rPr>
              <a:t>&lt;номер&gt;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body"/>
          </p:nvPr>
        </p:nvSpPr>
        <p:spPr>
          <a:xfrm>
            <a:off x="679320" y="4691160"/>
            <a:ext cx="5437800" cy="44424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CustomShape 2"/>
          <p:cNvSpPr/>
          <p:nvPr/>
        </p:nvSpPr>
        <p:spPr>
          <a:xfrm>
            <a:off x="3849840" y="9379080"/>
            <a:ext cx="2945160" cy="492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77640" y="381600"/>
            <a:ext cx="680040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77640" y="381600"/>
            <a:ext cx="680040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381600"/>
            <a:ext cx="680040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2" name="" descr=""/>
          <p:cNvPicPr/>
          <p:nvPr/>
        </p:nvPicPr>
        <p:blipFill>
          <a:blip r:embed="rId2"/>
          <a:stretch/>
        </p:blipFill>
        <p:spPr>
          <a:xfrm>
            <a:off x="377640" y="2889720"/>
            <a:ext cx="6800400" cy="5425560"/>
          </a:xfrm>
          <a:prstGeom prst="rect">
            <a:avLst/>
          </a:prstGeom>
          <a:ln>
            <a:noFill/>
          </a:ln>
        </p:spPr>
      </p:pic>
      <p:pic>
        <p:nvPicPr>
          <p:cNvPr id="33" name="" descr=""/>
          <p:cNvPicPr/>
          <p:nvPr/>
        </p:nvPicPr>
        <p:blipFill>
          <a:blip r:embed="rId3"/>
          <a:stretch/>
        </p:blipFill>
        <p:spPr>
          <a:xfrm>
            <a:off x="377640" y="2889720"/>
            <a:ext cx="6800400" cy="54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77640" y="381600"/>
            <a:ext cx="680040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77640" y="381600"/>
            <a:ext cx="680040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77640" y="381600"/>
            <a:ext cx="680040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381600"/>
            <a:ext cx="680040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377640" y="426600"/>
            <a:ext cx="6800400" cy="827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381600"/>
            <a:ext cx="680040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77640" y="381600"/>
            <a:ext cx="680040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77640" y="381600"/>
            <a:ext cx="6800400" cy="1875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15200" y="1116000"/>
            <a:ext cx="7343280" cy="345600"/>
          </a:xfrm>
          <a:custGeom>
            <a:avLst/>
            <a:gdLst/>
            <a:ahLst/>
            <a:rect l="0" t="0" r="r" b="b"/>
            <a:pathLst>
              <a:path w="7344004" h="346279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</a:path>
            </a:pathLst>
          </a:custGeom>
          <a:solidFill>
            <a:srgbClr val="dfe0e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2"/>
          <p:cNvSpPr/>
          <p:nvPr/>
        </p:nvSpPr>
        <p:spPr>
          <a:xfrm>
            <a:off x="115200" y="118800"/>
            <a:ext cx="301680" cy="9943560"/>
          </a:xfrm>
          <a:custGeom>
            <a:avLst/>
            <a:gdLst/>
            <a:ahLst/>
            <a:rect l="0" t="0" r="r" b="b"/>
            <a:pathLst>
              <a:path w="302400" h="9944152">
                <a:moveTo>
                  <a:pt x="302399" y="1343393"/>
                </a:moveTo>
                <a:lnTo>
                  <a:pt x="0" y="1343393"/>
                </a:lnTo>
                <a:lnTo>
                  <a:pt x="0" y="9944151"/>
                </a:lnTo>
                <a:lnTo>
                  <a:pt x="302399" y="9944151"/>
                </a:lnTo>
                <a:lnTo>
                  <a:pt x="302399" y="1343393"/>
                </a:lnTo>
                <a:lnTo>
                  <a:pt x="302399" y="0"/>
                </a:lnTo>
                <a:lnTo>
                  <a:pt x="0" y="0"/>
                </a:lnTo>
                <a:lnTo>
                  <a:pt x="0" y="997102"/>
                </a:lnTo>
                <a:lnTo>
                  <a:pt x="302399" y="997102"/>
                </a:lnTo>
                <a:lnTo>
                  <a:pt x="302399" y="0"/>
                </a:lnTo>
              </a:path>
            </a:pathLst>
          </a:custGeom>
          <a:solidFill>
            <a:srgbClr val="005e8a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3"/>
          <p:cNvSpPr/>
          <p:nvPr/>
        </p:nvSpPr>
        <p:spPr>
          <a:xfrm>
            <a:off x="115200" y="10063080"/>
            <a:ext cx="7343280" cy="525960"/>
          </a:xfrm>
          <a:custGeom>
            <a:avLst/>
            <a:gdLst/>
            <a:ahLst/>
            <a:rect l="0" t="0" r="r" b="b"/>
            <a:pathLst>
              <a:path w="7344004" h="526454">
                <a:moveTo>
                  <a:pt x="7344003" y="0"/>
                </a:moveTo>
                <a:lnTo>
                  <a:pt x="0" y="0"/>
                </a:lnTo>
                <a:lnTo>
                  <a:pt x="0" y="526453"/>
                </a:lnTo>
                <a:lnTo>
                  <a:pt x="7344003" y="526453"/>
                </a:lnTo>
                <a:lnTo>
                  <a:pt x="7344003" y="0"/>
                </a:lnTo>
              </a:path>
            </a:pathLst>
          </a:custGeom>
          <a:solidFill>
            <a:srgbClr val="dfe0e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2" name="object 16" descr=""/>
          <p:cNvPicPr/>
          <p:nvPr/>
        </p:nvPicPr>
        <p:blipFill>
          <a:blip r:embed="rId1"/>
          <a:stretch/>
        </p:blipFill>
        <p:spPr>
          <a:xfrm>
            <a:off x="1009080" y="360000"/>
            <a:ext cx="460440" cy="469080"/>
          </a:xfrm>
          <a:prstGeom prst="rect">
            <a:avLst/>
          </a:prstGeom>
          <a:ln>
            <a:noFill/>
          </a:ln>
        </p:spPr>
      </p:pic>
      <p:sp>
        <p:nvSpPr>
          <p:cNvPr id="43" name="CustomShape 4"/>
          <p:cNvSpPr/>
          <p:nvPr/>
        </p:nvSpPr>
        <p:spPr>
          <a:xfrm>
            <a:off x="2592000" y="360000"/>
            <a:ext cx="3636360" cy="46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b="1" lang="ru-RU" sz="3000" strike="noStrike">
                <a:solidFill>
                  <a:srgbClr val="17a1b6"/>
                </a:solidFill>
                <a:latin typeface="Arial"/>
                <a:ea typeface="DejaVu Sans"/>
              </a:rPr>
              <a:t>ВНИМАНИЕ!</a:t>
            </a:r>
            <a:endParaRPr/>
          </a:p>
        </p:txBody>
      </p:sp>
      <p:sp>
        <p:nvSpPr>
          <p:cNvPr id="44" name="CustomShape 5"/>
          <p:cNvSpPr/>
          <p:nvPr/>
        </p:nvSpPr>
        <p:spPr>
          <a:xfrm>
            <a:off x="1224000" y="6261120"/>
            <a:ext cx="5866200" cy="217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lang="ru-RU" sz="2000" strike="noStrike">
                <a:solidFill>
                  <a:srgbClr val="000000"/>
                </a:solidFill>
                <a:latin typeface="Times New Roman"/>
                <a:ea typeface="DejaVu Sans"/>
              </a:rPr>
              <a:t>В Волгоградской области прием граждан будет осуществляться по адресам клиентских служб, где ранее располагались КС Отделения Пенсионного фонда по Волгоградской области. </a:t>
            </a:r>
            <a:endParaRPr/>
          </a:p>
          <a:p>
            <a:pPr>
              <a:lnSpc>
                <a:spcPct val="100000"/>
              </a:lnSpc>
            </a:pPr>
            <a:r>
              <a:rPr lang="ru-RU" sz="2000" strike="noStrike">
                <a:solidFill>
                  <a:srgbClr val="000000"/>
                </a:solidFill>
                <a:latin typeface="Times New Roman"/>
                <a:ea typeface="DejaVu Sans"/>
              </a:rPr>
              <a:t>Необходимый адрес  объединенного офиса можно найти через QR – код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5" name="CustomShape 6"/>
          <p:cNvSpPr/>
          <p:nvPr/>
        </p:nvSpPr>
        <p:spPr>
          <a:xfrm>
            <a:off x="5913000" y="10192680"/>
            <a:ext cx="1348200" cy="27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>
              <a:lnSpc>
                <a:spcPct val="100000"/>
              </a:lnSpc>
            </a:pPr>
            <a:r>
              <a:rPr b="1" lang="ru-RU" sz="1700" strike="noStrike">
                <a:solidFill>
                  <a:srgbClr val="005e8a"/>
                </a:solidFill>
                <a:latin typeface="Arial"/>
                <a:ea typeface="DejaVu Sans"/>
              </a:rPr>
              <a:t>PFR.GOV.RU</a:t>
            </a:r>
            <a:endParaRPr/>
          </a:p>
        </p:txBody>
      </p:sp>
      <p:sp>
        <p:nvSpPr>
          <p:cNvPr id="46" name="CustomShape 7"/>
          <p:cNvSpPr/>
          <p:nvPr/>
        </p:nvSpPr>
        <p:spPr>
          <a:xfrm>
            <a:off x="864000" y="2160000"/>
            <a:ext cx="285480" cy="289080"/>
          </a:xfrm>
          <a:custGeom>
            <a:avLst/>
            <a:gdLst/>
            <a:ahLst/>
            <a:rect l="0" t="0" r="r" b="b"/>
            <a:pathLst>
              <a:path w="286208" h="290183">
                <a:moveTo>
                  <a:pt x="47701" y="0"/>
                </a:moveTo>
                <a:lnTo>
                  <a:pt x="29139" y="3759"/>
                </a:lnTo>
                <a:lnTo>
                  <a:pt x="13982" y="13982"/>
                </a:lnTo>
                <a:lnTo>
                  <a:pt x="3759" y="29139"/>
                </a:lnTo>
                <a:lnTo>
                  <a:pt x="0" y="47701"/>
                </a:lnTo>
                <a:lnTo>
                  <a:pt x="0" y="242481"/>
                </a:lnTo>
                <a:lnTo>
                  <a:pt x="3759" y="261042"/>
                </a:lnTo>
                <a:lnTo>
                  <a:pt x="13982" y="276199"/>
                </a:lnTo>
                <a:lnTo>
                  <a:pt x="29139" y="286422"/>
                </a:lnTo>
                <a:lnTo>
                  <a:pt x="47701" y="290182"/>
                </a:lnTo>
                <a:lnTo>
                  <a:pt x="238506" y="290182"/>
                </a:lnTo>
                <a:lnTo>
                  <a:pt x="257067" y="286422"/>
                </a:lnTo>
                <a:lnTo>
                  <a:pt x="272224" y="276199"/>
                </a:lnTo>
                <a:lnTo>
                  <a:pt x="281706" y="262140"/>
                </a:lnTo>
                <a:lnTo>
                  <a:pt x="47701" y="262140"/>
                </a:lnTo>
                <a:lnTo>
                  <a:pt x="40078" y="260576"/>
                </a:lnTo>
                <a:lnTo>
                  <a:pt x="33832" y="256349"/>
                </a:lnTo>
                <a:lnTo>
                  <a:pt x="29606" y="250103"/>
                </a:lnTo>
                <a:lnTo>
                  <a:pt x="28041" y="242481"/>
                </a:lnTo>
                <a:lnTo>
                  <a:pt x="28041" y="47701"/>
                </a:lnTo>
                <a:lnTo>
                  <a:pt x="29606" y="40078"/>
                </a:lnTo>
                <a:lnTo>
                  <a:pt x="33832" y="33832"/>
                </a:lnTo>
                <a:lnTo>
                  <a:pt x="40078" y="29606"/>
                </a:lnTo>
                <a:lnTo>
                  <a:pt x="47701" y="28041"/>
                </a:lnTo>
                <a:lnTo>
                  <a:pt x="47701" y="0"/>
                </a:lnTo>
                <a:lnTo>
                  <a:pt x="238506" y="0"/>
                </a:lnTo>
                <a:lnTo>
                  <a:pt x="47701" y="0"/>
                </a:lnTo>
                <a:lnTo>
                  <a:pt x="47701" y="28041"/>
                </a:lnTo>
                <a:lnTo>
                  <a:pt x="238506" y="28041"/>
                </a:lnTo>
                <a:lnTo>
                  <a:pt x="246133" y="29606"/>
                </a:lnTo>
                <a:lnTo>
                  <a:pt x="252379" y="33832"/>
                </a:lnTo>
                <a:lnTo>
                  <a:pt x="256602" y="40078"/>
                </a:lnTo>
                <a:lnTo>
                  <a:pt x="258165" y="47701"/>
                </a:lnTo>
                <a:lnTo>
                  <a:pt x="258165" y="242481"/>
                </a:lnTo>
                <a:lnTo>
                  <a:pt x="256602" y="250103"/>
                </a:lnTo>
                <a:lnTo>
                  <a:pt x="252379" y="256349"/>
                </a:lnTo>
                <a:lnTo>
                  <a:pt x="246133" y="260576"/>
                </a:lnTo>
                <a:lnTo>
                  <a:pt x="238506" y="262140"/>
                </a:lnTo>
                <a:lnTo>
                  <a:pt x="281706" y="262140"/>
                </a:lnTo>
                <a:lnTo>
                  <a:pt x="282447" y="261042"/>
                </a:lnTo>
                <a:lnTo>
                  <a:pt x="286207" y="242481"/>
                </a:lnTo>
                <a:lnTo>
                  <a:pt x="286207" y="47701"/>
                </a:lnTo>
                <a:lnTo>
                  <a:pt x="282447" y="29139"/>
                </a:lnTo>
                <a:lnTo>
                  <a:pt x="272224" y="13982"/>
                </a:lnTo>
                <a:lnTo>
                  <a:pt x="257067" y="3759"/>
                </a:lnTo>
                <a:lnTo>
                  <a:pt x="238506" y="0"/>
                </a:lnTo>
              </a:path>
            </a:pathLst>
          </a:custGeom>
          <a:solidFill>
            <a:srgbClr val="124e9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47" name="object 20" descr=""/>
          <p:cNvPicPr/>
          <p:nvPr/>
        </p:nvPicPr>
        <p:blipFill>
          <a:blip r:embed="rId2"/>
          <a:stretch/>
        </p:blipFill>
        <p:spPr>
          <a:xfrm>
            <a:off x="912960" y="2209320"/>
            <a:ext cx="167040" cy="166680"/>
          </a:xfrm>
          <a:prstGeom prst="rect">
            <a:avLst/>
          </a:prstGeom>
          <a:ln>
            <a:noFill/>
          </a:ln>
        </p:spPr>
      </p:pic>
      <p:sp>
        <p:nvSpPr>
          <p:cNvPr id="48" name="CustomShape 8"/>
          <p:cNvSpPr/>
          <p:nvPr/>
        </p:nvSpPr>
        <p:spPr>
          <a:xfrm>
            <a:off x="1224000" y="1800000"/>
            <a:ext cx="5982120" cy="4470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/>
          <a:p>
            <a:pPr algn="just">
              <a:lnSpc>
                <a:spcPct val="109000"/>
              </a:lnSpc>
            </a:pPr>
            <a:endParaRPr/>
          </a:p>
          <a:p>
            <a:pPr algn="just">
              <a:lnSpc>
                <a:spcPct val="109000"/>
              </a:lnSpc>
            </a:pPr>
            <a:r>
              <a:rPr b="1" lang="ru-RU" sz="1900" strike="noStrike">
                <a:solidFill>
                  <a:srgbClr val="005e8a"/>
                </a:solidFill>
                <a:latin typeface="Arial"/>
                <a:ea typeface="DejaVu Sans"/>
              </a:rPr>
              <a:t>   </a:t>
            </a:r>
            <a:r>
              <a:rPr b="1" lang="ru-RU" sz="1900" strike="noStrike">
                <a:solidFill>
                  <a:srgbClr val="005e8a"/>
                </a:solidFill>
                <a:latin typeface="Arial"/>
                <a:ea typeface="DejaVu Sans"/>
              </a:rPr>
              <a:t>Пенсионный фонд России и Фонд социального  страхования объединяются в единый</a:t>
            </a:r>
            <a:endParaRPr/>
          </a:p>
          <a:p>
            <a:pPr algn="just">
              <a:lnSpc>
                <a:spcPct val="109000"/>
              </a:lnSpc>
            </a:pPr>
            <a:r>
              <a:rPr b="1" lang="ru-RU" sz="1900" strike="noStrike">
                <a:solidFill>
                  <a:srgbClr val="17a1b6"/>
                </a:solidFill>
                <a:latin typeface="Arial"/>
                <a:ea typeface="DejaVu Sans"/>
              </a:rPr>
              <a:t>Фонд пенсионного и социального страхования  Российской Федерации </a:t>
            </a:r>
            <a:r>
              <a:rPr lang="ru-RU" sz="1900" strike="noStrike">
                <a:solidFill>
                  <a:srgbClr val="005e8a"/>
                </a:solidFill>
                <a:latin typeface="Arial"/>
                <a:ea typeface="DejaVu Sans"/>
              </a:rPr>
              <a:t>(Социальный фонд России)</a:t>
            </a:r>
            <a:endParaRPr/>
          </a:p>
          <a:p>
            <a:pPr algn="just">
              <a:lnSpc>
                <a:spcPct val="109000"/>
              </a:lnSpc>
            </a:pPr>
            <a:r>
              <a:rPr lang="ru-RU" strike="noStrike">
                <a:solidFill>
                  <a:srgbClr val="ed135c"/>
                </a:solidFill>
                <a:latin typeface="Arial"/>
                <a:ea typeface="DejaVu Sans"/>
              </a:rPr>
              <a:t>	</a:t>
            </a:r>
            <a:r>
              <a:rPr lang="ru-RU" strike="noStrike">
                <a:solidFill>
                  <a:srgbClr val="ed135c"/>
                </a:solidFill>
                <a:latin typeface="Arial"/>
                <a:ea typeface="DejaVu Sans"/>
              </a:rPr>
              <a:t>С </a:t>
            </a:r>
            <a:r>
              <a:rPr b="1" lang="ru-RU" sz="2400" strike="noStrike">
                <a:solidFill>
                  <a:srgbClr val="ed135c"/>
                </a:solidFill>
                <a:latin typeface="Arial"/>
                <a:ea typeface="DejaVu Sans"/>
              </a:rPr>
              <a:t>1 </a:t>
            </a:r>
            <a:r>
              <a:rPr lang="ru-RU" strike="noStrike">
                <a:solidFill>
                  <a:srgbClr val="ed135c"/>
                </a:solidFill>
                <a:latin typeface="Arial"/>
                <a:ea typeface="DejaVu Sans"/>
              </a:rPr>
              <a:t>января </a:t>
            </a:r>
            <a:r>
              <a:rPr b="1" lang="ru-RU" sz="2400" strike="noStrike">
                <a:solidFill>
                  <a:srgbClr val="ed135c"/>
                </a:solidFill>
                <a:latin typeface="Arial"/>
                <a:ea typeface="DejaVu Sans"/>
              </a:rPr>
              <a:t>2023 </a:t>
            </a:r>
            <a:r>
              <a:rPr lang="ru-RU" strike="noStrike">
                <a:solidFill>
                  <a:srgbClr val="ed135c"/>
                </a:solidFill>
                <a:latin typeface="Arial"/>
                <a:ea typeface="DejaVu Sans"/>
              </a:rPr>
              <a:t>года </a:t>
            </a:r>
            <a:r>
              <a:rPr lang="ru-RU" strike="noStrike">
                <a:solidFill>
                  <a:srgbClr val="000000"/>
                </a:solidFill>
                <a:latin typeface="Arial"/>
                <a:ea typeface="DejaVu Sans"/>
              </a:rPr>
              <a:t>в Волгоградской области все государственные услуги в области социального обеспечения, возложенные ранее на Пенсионный фонд </a:t>
            </a:r>
            <a:endParaRPr/>
          </a:p>
          <a:p>
            <a:pPr algn="just">
              <a:lnSpc>
                <a:spcPct val="109000"/>
              </a:lnSpc>
            </a:pPr>
            <a:r>
              <a:rPr lang="ru-RU" strike="noStrike">
                <a:solidFill>
                  <a:srgbClr val="000000"/>
                </a:solidFill>
                <a:latin typeface="Arial"/>
                <a:ea typeface="DejaVu Sans"/>
              </a:rPr>
              <a:t>и Фонд социального страхования, будут оказываться </a:t>
            </a:r>
            <a:endParaRPr/>
          </a:p>
          <a:p>
            <a:pPr algn="just">
              <a:lnSpc>
                <a:spcPct val="114000"/>
              </a:lnSpc>
            </a:pPr>
            <a:r>
              <a:rPr lang="ru-RU" strike="noStrike">
                <a:solidFill>
                  <a:srgbClr val="ed135c"/>
                </a:solidFill>
                <a:latin typeface="Arial"/>
                <a:ea typeface="DejaVu Sans"/>
              </a:rPr>
              <a:t>в объединенных офисах клиентского обслуживания</a:t>
            </a:r>
            <a:r>
              <a:rPr lang="ru-RU" strike="noStrike">
                <a:solidFill>
                  <a:srgbClr val="231f20"/>
                </a:solidFill>
                <a:latin typeface="Arial"/>
                <a:ea typeface="DejaVu Sans"/>
              </a:rPr>
              <a:t>. </a:t>
            </a:r>
            <a:r>
              <a:rPr b="1" lang="ru-RU" strike="noStrike">
                <a:solidFill>
                  <a:srgbClr val="17a1b6"/>
                </a:solidFill>
                <a:latin typeface="Arial"/>
                <a:ea typeface="DejaVu Sans"/>
              </a:rPr>
              <a:t>Социального фонда России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49" name="CustomShape 9"/>
          <p:cNvSpPr/>
          <p:nvPr/>
        </p:nvSpPr>
        <p:spPr>
          <a:xfrm>
            <a:off x="928800" y="3384000"/>
            <a:ext cx="151200" cy="1008000"/>
          </a:xfrm>
          <a:custGeom>
            <a:avLst/>
            <a:gdLst/>
            <a:ahLst/>
            <a:rect l="0" t="0" r="r" b="b"/>
            <a:pathLst>
              <a:path w="179096" h="1008635">
                <a:moveTo>
                  <a:pt x="0" y="0"/>
                </a:moveTo>
                <a:lnTo>
                  <a:pt x="0" y="1008634"/>
                </a:lnTo>
                <a:lnTo>
                  <a:pt x="179095" y="502945"/>
                </a:lnTo>
                <a:lnTo>
                  <a:pt x="0" y="0"/>
                </a:lnTo>
              </a:path>
            </a:pathLst>
          </a:custGeom>
          <a:solidFill>
            <a:srgbClr val="0eacbd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10"/>
          <p:cNvSpPr/>
          <p:nvPr/>
        </p:nvSpPr>
        <p:spPr>
          <a:xfrm>
            <a:off x="654120" y="6870600"/>
            <a:ext cx="1627920" cy="63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ru-RU" strike="noStrike">
                <a:solidFill>
                  <a:srgbClr val="000000"/>
                </a:solidFill>
                <a:latin typeface="Calibri"/>
                <a:ea typeface="DejaVu Sans"/>
              </a:rPr>
              <a:t>      </a:t>
            </a:r>
            <a:endParaRPr/>
          </a:p>
          <a:p>
            <a:pPr>
              <a:lnSpc>
                <a:spcPct val="100000"/>
              </a:lnSpc>
            </a:pPr>
            <a:r>
              <a:rPr lang="ru-RU" strike="noStrike">
                <a:solidFill>
                  <a:srgbClr val="000000"/>
                </a:solidFill>
                <a:latin typeface="Calibri"/>
                <a:ea typeface="DejaVu Sans"/>
              </a:rPr>
              <a:t>           </a:t>
            </a:r>
            <a:endParaRPr/>
          </a:p>
        </p:txBody>
      </p:sp>
      <p:pic>
        <p:nvPicPr>
          <p:cNvPr id="51" name="Рисунок 17" descr=""/>
          <p:cNvPicPr/>
          <p:nvPr/>
        </p:nvPicPr>
        <p:blipFill>
          <a:blip r:embed="rId3"/>
          <a:stretch/>
        </p:blipFill>
        <p:spPr>
          <a:xfrm>
            <a:off x="2940120" y="8318520"/>
            <a:ext cx="1418040" cy="1398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LibreOffice/4.4.3.2$Windows_x86 LibreOffice_project/88805f81e9fe61362df02b9941de8e38a9b5fd16</Application>
  <Paragraphs>11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2022-10-25T11:50:56Z</dcterms:created>
  <dc:creator>administrator</dc:creator>
  <dc:language>ru-RU</dc:language>
  <cp:lastPrinted>2022-11-08T11:13:36Z</cp:lastPrinted>
  <dcterms:modified xsi:type="dcterms:W3CDTF">2022-11-15T14:54:21Z</dcterms:modified>
  <cp:revision>20</cp:revision>
  <dc:title>ВНИМАНИЕ!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reated">
    <vt:filetime>2022-10-25T00:00:00Z</vt:filetime>
  </property>
  <property fmtid="{D5CDD505-2E9C-101B-9397-08002B2CF9AE}" pid="4" name="Creator">
    <vt:lpwstr>Adobe InDesign 16.1 (Macintosh)</vt:lpwstr>
  </property>
  <property fmtid="{D5CDD505-2E9C-101B-9397-08002B2CF9AE}" pid="5" name="HiddenSlides">
    <vt:i4>0</vt:i4>
  </property>
  <property fmtid="{D5CDD505-2E9C-101B-9397-08002B2CF9AE}" pid="6" name="HyperlinksChanged">
    <vt:bool>0</vt:bool>
  </property>
  <property fmtid="{D5CDD505-2E9C-101B-9397-08002B2CF9AE}" pid="7" name="LastSaved">
    <vt:filetime>2022-10-25T00:00:00Z</vt:filetime>
  </property>
  <property fmtid="{D5CDD505-2E9C-101B-9397-08002B2CF9AE}" pid="8" name="LinksUpToDate">
    <vt:bool>0</vt:bool>
  </property>
  <property fmtid="{D5CDD505-2E9C-101B-9397-08002B2CF9AE}" pid="9" name="MMClips">
    <vt:i4>0</vt:i4>
  </property>
  <property fmtid="{D5CDD505-2E9C-101B-9397-08002B2CF9AE}" pid="10" name="Notes">
    <vt:i4>1</vt:i4>
  </property>
  <property fmtid="{D5CDD505-2E9C-101B-9397-08002B2CF9AE}" pid="11" name="PresentationFormat">
    <vt:lpwstr>Произвольный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1</vt:i4>
  </property>
</Properties>
</file>