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7556500" cy="10691812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040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7640" y="5740920"/>
            <a:ext cx="680040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2440" y="250164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862440" y="574092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77640" y="574092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040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040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77640" y="2889000"/>
            <a:ext cx="6800400" cy="542556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77640" y="2889000"/>
            <a:ext cx="6800400" cy="54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0400" cy="620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040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848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2440" y="2501640"/>
            <a:ext cx="331848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0400" cy="8274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77640" y="574092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862440" y="2501640"/>
            <a:ext cx="331848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8480" cy="62010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2440" y="250164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2440" y="574092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383760"/>
            <a:ext cx="6800400" cy="1869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2440" y="2501640"/>
            <a:ext cx="331848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7640" y="5740920"/>
            <a:ext cx="6800400" cy="29577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0400" cy="1784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ru-RU" sz="4400">
                <a:latin typeface="Arial"/>
              </a:rPr>
              <a:t>Для правки текста заголовка щёлкните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0400" cy="620100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ru-RU" sz="3200">
                <a:latin typeface="Arial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 sz="2800">
                <a:latin typeface="Arial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 sz="2400">
                <a:latin typeface="Arial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 sz="2000">
                <a:latin typeface="Arial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 sz="2000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15200" y="1115640"/>
            <a:ext cx="7342560" cy="344880"/>
          </a:xfrm>
          <a:custGeom>
            <a:avLst/>
            <a:gdLst/>
            <a:ahLst/>
            <a:rect l="0" t="0" r="r" b="b"/>
            <a:pathLst>
              <a:path w="7344004" h="34627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</a:path>
            </a:pathLst>
          </a:custGeom>
          <a:solidFill>
            <a:srgbClr val="dfe0e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" name="CustomShape 2"/>
          <p:cNvSpPr/>
          <p:nvPr/>
        </p:nvSpPr>
        <p:spPr>
          <a:xfrm>
            <a:off x="115200" y="118440"/>
            <a:ext cx="300960" cy="9941400"/>
          </a:xfrm>
          <a:custGeom>
            <a:avLst/>
            <a:gdLst/>
            <a:ahLst/>
            <a:rect l="0" t="0" r="r" b="b"/>
            <a:pathLst>
              <a:path w="302400" h="9944152">
                <a:moveTo>
                  <a:pt x="302399" y="1343393"/>
                </a:moveTo>
                <a:lnTo>
                  <a:pt x="0" y="1343393"/>
                </a:lnTo>
                <a:lnTo>
                  <a:pt x="0" y="9944151"/>
                </a:lnTo>
                <a:lnTo>
                  <a:pt x="302399" y="9944151"/>
                </a:lnTo>
                <a:lnTo>
                  <a:pt x="302399" y="1343393"/>
                </a:lnTo>
                <a:lnTo>
                  <a:pt x="302399" y="0"/>
                </a:ln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</a:path>
            </a:pathLst>
          </a:custGeom>
          <a:solidFill>
            <a:srgbClr val="005e8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CustomShape 3"/>
          <p:cNvSpPr/>
          <p:nvPr/>
        </p:nvSpPr>
        <p:spPr>
          <a:xfrm>
            <a:off x="115200" y="10061640"/>
            <a:ext cx="7342560" cy="525240"/>
          </a:xfrm>
          <a:custGeom>
            <a:avLst/>
            <a:gdLst/>
            <a:ahLst/>
            <a:rect l="0" t="0" r="r" b="b"/>
            <a:pathLst>
              <a:path w="7344004" h="526454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</a:path>
            </a:pathLst>
          </a:custGeom>
          <a:solidFill>
            <a:srgbClr val="dfe0e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9" name="object 16" descr=""/>
          <p:cNvPicPr/>
          <p:nvPr/>
        </p:nvPicPr>
        <p:blipFill>
          <a:blip r:embed="rId1"/>
          <a:stretch/>
        </p:blipFill>
        <p:spPr>
          <a:xfrm>
            <a:off x="1009080" y="359640"/>
            <a:ext cx="459720" cy="468360"/>
          </a:xfrm>
          <a:prstGeom prst="rect">
            <a:avLst/>
          </a:prstGeom>
          <a:ln>
            <a:noFill/>
          </a:ln>
        </p:spPr>
      </p:pic>
      <p:sp>
        <p:nvSpPr>
          <p:cNvPr id="40" name="CustomShape 4"/>
          <p:cNvSpPr/>
          <p:nvPr/>
        </p:nvSpPr>
        <p:spPr>
          <a:xfrm>
            <a:off x="2699640" y="387360"/>
            <a:ext cx="3564360" cy="46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3000" strike="noStrike">
                <a:solidFill>
                  <a:srgbClr val="17a1b6"/>
                </a:solidFill>
                <a:latin typeface="Arial"/>
                <a:ea typeface="DejaVu Sans"/>
              </a:rPr>
              <a:t>ВНИМАНИЕ!</a:t>
            </a:r>
            <a:endParaRPr/>
          </a:p>
        </p:txBody>
      </p:sp>
      <p:sp>
        <p:nvSpPr>
          <p:cNvPr id="41" name="CustomShape 5"/>
          <p:cNvSpPr/>
          <p:nvPr/>
        </p:nvSpPr>
        <p:spPr>
          <a:xfrm>
            <a:off x="1414800" y="6331680"/>
            <a:ext cx="5713200" cy="93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lang="ru-RU" sz="2000" strike="noStrike">
                <a:solidFill>
                  <a:srgbClr val="0066ff"/>
                </a:solidFill>
                <a:latin typeface="Times New Roman"/>
                <a:ea typeface="DejaVu Sans"/>
              </a:rPr>
              <a:t>Клиентская служба (на правах отдела) в Кумылженском муниципальном районе Волгоградской области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000" strike="noStrike">
                <a:solidFill>
                  <a:srgbClr val="0066ff"/>
                </a:solidFill>
                <a:latin typeface="Times New Roman"/>
                <a:ea typeface="DejaVu Sans"/>
              </a:rPr>
              <a:t>403402, Волгоградская область, Кумылженский район, ст.Кумылженская, пер.Островского, 27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2" name="CustomShape 6"/>
          <p:cNvSpPr/>
          <p:nvPr/>
        </p:nvSpPr>
        <p:spPr>
          <a:xfrm>
            <a:off x="5913000" y="10191240"/>
            <a:ext cx="1347480" cy="27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1700" strike="noStrike">
                <a:solidFill>
                  <a:srgbClr val="005e8a"/>
                </a:solidFill>
                <a:latin typeface="Arial"/>
                <a:ea typeface="DejaVu Sans"/>
              </a:rPr>
              <a:t>PFR.GOV.RU</a:t>
            </a:r>
            <a:endParaRPr/>
          </a:p>
        </p:txBody>
      </p:sp>
      <p:sp>
        <p:nvSpPr>
          <p:cNvPr id="43" name="CustomShape 7"/>
          <p:cNvSpPr/>
          <p:nvPr/>
        </p:nvSpPr>
        <p:spPr>
          <a:xfrm>
            <a:off x="867240" y="2087640"/>
            <a:ext cx="284760" cy="288360"/>
          </a:xfrm>
          <a:custGeom>
            <a:avLst/>
            <a:gdLst/>
            <a:ahLst/>
            <a:rect l="0" t="0" r="r" b="b"/>
            <a:pathLst>
              <a:path w="286208" h="290183">
                <a:moveTo>
                  <a:pt x="47701" y="0"/>
                </a:moveTo>
                <a:lnTo>
                  <a:pt x="29139" y="3759"/>
                </a:lnTo>
                <a:lnTo>
                  <a:pt x="13982" y="13982"/>
                </a:lnTo>
                <a:lnTo>
                  <a:pt x="3759" y="29139"/>
                </a:lnTo>
                <a:lnTo>
                  <a:pt x="0" y="47701"/>
                </a:lnTo>
                <a:lnTo>
                  <a:pt x="0" y="242481"/>
                </a:lnTo>
                <a:lnTo>
                  <a:pt x="3759" y="261042"/>
                </a:lnTo>
                <a:lnTo>
                  <a:pt x="13982" y="276199"/>
                </a:lnTo>
                <a:lnTo>
                  <a:pt x="29139" y="286422"/>
                </a:lnTo>
                <a:lnTo>
                  <a:pt x="47701" y="290182"/>
                </a:lnTo>
                <a:lnTo>
                  <a:pt x="238506" y="290182"/>
                </a:lnTo>
                <a:lnTo>
                  <a:pt x="257067" y="286422"/>
                </a:lnTo>
                <a:lnTo>
                  <a:pt x="272224" y="276199"/>
                </a:lnTo>
                <a:lnTo>
                  <a:pt x="281706" y="262140"/>
                </a:lnTo>
                <a:lnTo>
                  <a:pt x="47701" y="262140"/>
                </a:lnTo>
                <a:lnTo>
                  <a:pt x="40078" y="260576"/>
                </a:lnTo>
                <a:lnTo>
                  <a:pt x="33832" y="256349"/>
                </a:lnTo>
                <a:lnTo>
                  <a:pt x="29606" y="250103"/>
                </a:lnTo>
                <a:lnTo>
                  <a:pt x="28041" y="242481"/>
                </a:lnTo>
                <a:lnTo>
                  <a:pt x="28041" y="47701"/>
                </a:lnTo>
                <a:lnTo>
                  <a:pt x="29606" y="40078"/>
                </a:lnTo>
                <a:lnTo>
                  <a:pt x="33832" y="33832"/>
                </a:lnTo>
                <a:lnTo>
                  <a:pt x="40078" y="29606"/>
                </a:lnTo>
                <a:lnTo>
                  <a:pt x="47701" y="28041"/>
                </a:lnTo>
                <a:lnTo>
                  <a:pt x="47701" y="0"/>
                </a:lnTo>
                <a:lnTo>
                  <a:pt x="238506" y="0"/>
                </a:lnTo>
                <a:lnTo>
                  <a:pt x="47701" y="0"/>
                </a:lnTo>
                <a:lnTo>
                  <a:pt x="47701" y="28041"/>
                </a:lnTo>
                <a:lnTo>
                  <a:pt x="238506" y="28041"/>
                </a:lnTo>
                <a:lnTo>
                  <a:pt x="246133" y="29606"/>
                </a:lnTo>
                <a:lnTo>
                  <a:pt x="252379" y="33832"/>
                </a:lnTo>
                <a:lnTo>
                  <a:pt x="256602" y="40078"/>
                </a:lnTo>
                <a:lnTo>
                  <a:pt x="258165" y="47701"/>
                </a:lnTo>
                <a:lnTo>
                  <a:pt x="258165" y="242481"/>
                </a:lnTo>
                <a:lnTo>
                  <a:pt x="256602" y="250103"/>
                </a:lnTo>
                <a:lnTo>
                  <a:pt x="252379" y="256349"/>
                </a:lnTo>
                <a:lnTo>
                  <a:pt x="246133" y="260576"/>
                </a:lnTo>
                <a:lnTo>
                  <a:pt x="238506" y="262140"/>
                </a:lnTo>
                <a:lnTo>
                  <a:pt x="281706" y="262140"/>
                </a:lnTo>
                <a:lnTo>
                  <a:pt x="282447" y="261042"/>
                </a:lnTo>
                <a:lnTo>
                  <a:pt x="286207" y="242481"/>
                </a:lnTo>
                <a:lnTo>
                  <a:pt x="286207" y="47701"/>
                </a:lnTo>
                <a:lnTo>
                  <a:pt x="282447" y="29139"/>
                </a:lnTo>
                <a:lnTo>
                  <a:pt x="272224" y="13982"/>
                </a:lnTo>
                <a:lnTo>
                  <a:pt x="257067" y="3759"/>
                </a:lnTo>
                <a:lnTo>
                  <a:pt x="238506" y="0"/>
                </a:lnTo>
              </a:path>
            </a:pathLst>
          </a:custGeom>
          <a:solidFill>
            <a:srgbClr val="124e9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4" name="object 20" descr=""/>
          <p:cNvPicPr/>
          <p:nvPr/>
        </p:nvPicPr>
        <p:blipFill>
          <a:blip r:embed="rId2"/>
          <a:stretch/>
        </p:blipFill>
        <p:spPr>
          <a:xfrm>
            <a:off x="936000" y="2159640"/>
            <a:ext cx="166320" cy="165960"/>
          </a:xfrm>
          <a:prstGeom prst="rect">
            <a:avLst/>
          </a:prstGeom>
          <a:ln>
            <a:noFill/>
          </a:ln>
        </p:spPr>
      </p:pic>
      <p:sp>
        <p:nvSpPr>
          <p:cNvPr id="45" name="CustomShape 8"/>
          <p:cNvSpPr/>
          <p:nvPr/>
        </p:nvSpPr>
        <p:spPr>
          <a:xfrm>
            <a:off x="1296000" y="2015640"/>
            <a:ext cx="5744880" cy="373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algn="just">
              <a:lnSpc>
                <a:spcPct val="109000"/>
              </a:lnSpc>
            </a:pPr>
            <a:r>
              <a:rPr b="1" lang="ru-RU" sz="1900" strike="noStrike">
                <a:solidFill>
                  <a:srgbClr val="005e8a"/>
                </a:solidFill>
                <a:latin typeface="Arial"/>
                <a:ea typeface="DejaVu Sans"/>
              </a:rPr>
              <a:t>Пенсионный фонд России и Фонд социального  страхования объединяются в единый</a:t>
            </a:r>
            <a:endParaRPr/>
          </a:p>
          <a:p>
            <a:pPr algn="just">
              <a:lnSpc>
                <a:spcPct val="109000"/>
              </a:lnSpc>
            </a:pPr>
            <a:r>
              <a:rPr b="1" lang="ru-RU" sz="1900" strike="noStrike">
                <a:solidFill>
                  <a:srgbClr val="17a1b6"/>
                </a:solidFill>
                <a:latin typeface="Arial"/>
                <a:ea typeface="DejaVu Sans"/>
              </a:rPr>
              <a:t>Фонд пенсионного и социального страхования  Российской Федерации </a:t>
            </a:r>
            <a:r>
              <a:rPr lang="ru-RU" sz="1900" strike="noStrike">
                <a:solidFill>
                  <a:srgbClr val="005e8a"/>
                </a:solidFill>
                <a:latin typeface="Arial"/>
                <a:ea typeface="DejaVu Sans"/>
              </a:rPr>
              <a:t>(Социальный фонд России)</a:t>
            </a:r>
            <a:endParaRPr/>
          </a:p>
          <a:p>
            <a:pPr algn="just">
              <a:lnSpc>
                <a:spcPct val="109000"/>
              </a:lnSpc>
            </a:pP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	</a:t>
            </a: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С </a:t>
            </a:r>
            <a:r>
              <a:rPr b="1" lang="ru-RU" sz="2400" strike="noStrike">
                <a:solidFill>
                  <a:srgbClr val="ed135c"/>
                </a:solidFill>
                <a:latin typeface="Arial"/>
                <a:ea typeface="DejaVu Sans"/>
              </a:rPr>
              <a:t>1 </a:t>
            </a: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января </a:t>
            </a:r>
            <a:r>
              <a:rPr b="1" lang="ru-RU" sz="2400" strike="noStrike">
                <a:solidFill>
                  <a:srgbClr val="ed135c"/>
                </a:solidFill>
                <a:latin typeface="Arial"/>
                <a:ea typeface="DejaVu Sans"/>
              </a:rPr>
              <a:t>2023 </a:t>
            </a: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года </a:t>
            </a:r>
            <a:r>
              <a:rPr lang="ru-RU" strike="noStrike">
                <a:solidFill>
                  <a:srgbClr val="000000"/>
                </a:solidFill>
                <a:latin typeface="Arial"/>
                <a:ea typeface="DejaVu Sans"/>
              </a:rPr>
              <a:t>в Волгоградской области все государственные услуги в области социального обеспечения, возложенные ранее на Пенсионный фонд и Фонд социального страхования, будут оказываться </a:t>
            </a:r>
            <a:endParaRPr/>
          </a:p>
          <a:p>
            <a:pPr algn="just">
              <a:lnSpc>
                <a:spcPct val="114000"/>
              </a:lnSpc>
            </a:pP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в объединенных офисах клиентского обслуживания</a:t>
            </a:r>
            <a:r>
              <a:rPr lang="ru-RU" strike="noStrike">
                <a:solidFill>
                  <a:srgbClr val="231f20"/>
                </a:solidFill>
                <a:latin typeface="Arial"/>
                <a:ea typeface="DejaVu Sans"/>
              </a:rPr>
              <a:t>. </a:t>
            </a:r>
            <a:r>
              <a:rPr b="1" lang="ru-RU" strike="noStrike">
                <a:solidFill>
                  <a:srgbClr val="17a1b6"/>
                </a:solidFill>
                <a:latin typeface="Arial"/>
                <a:ea typeface="DejaVu Sans"/>
              </a:rPr>
              <a:t>Социального фонда России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6" name="CustomShape 9"/>
          <p:cNvSpPr/>
          <p:nvPr/>
        </p:nvSpPr>
        <p:spPr>
          <a:xfrm>
            <a:off x="864000" y="3312000"/>
            <a:ext cx="177840" cy="1007280"/>
          </a:xfrm>
          <a:custGeom>
            <a:avLst/>
            <a:gdLst/>
            <a:ahLst/>
            <a:rect l="0" t="0" r="r" b="b"/>
            <a:pathLst>
              <a:path w="179096" h="1008635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</a:path>
            </a:pathLst>
          </a:custGeom>
          <a:solidFill>
            <a:srgbClr val="0eacb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Application>LibreOffice/4.4.3.2$Windows_x86 LibreOffice_project/88805f81e9fe61362df02b9941de8e38a9b5fd16</Application>
  <Paragraphs>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2022-10-25T11:50:56Z</dcterms:created>
  <dc:creator>administrator</dc:creator>
  <dc:language>ru-RU</dc:language>
  <cp:lastPrinted>2022-11-08T11:13:36Z</cp:lastPrinted>
  <dcterms:modified xsi:type="dcterms:W3CDTF">2022-11-15T10:27:54Z</dcterms:modified>
  <cp:revision>24</cp:revision>
  <dc:title>ВНИМАНИЕ!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2022-10-25T00:00:00Z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2022-10-25T00:00:00Z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</vt:i4>
  </property>
</Properties>
</file>